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9674E8-7018-4A12-9F6E-0E2F1ADD1190}">
  <a:tblStyle styleId="{F59674E8-7018-4A12-9F6E-0E2F1ADD119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aff15215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aff1521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aff15215a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aff15215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title="DC 7th U3l10 &amp; L11.png"/>
          <p:cNvPicPr preferRelativeResize="0"/>
          <p:nvPr/>
        </p:nvPicPr>
        <p:blipFill rotWithShape="1">
          <a:blip r:embed="rId3">
            <a:alphaModFix/>
          </a:blip>
          <a:srcRect b="13452" l="0" r="-1419" t="15780"/>
          <a:stretch/>
        </p:blipFill>
        <p:spPr>
          <a:xfrm>
            <a:off x="897075" y="4285525"/>
            <a:ext cx="5974500" cy="5396000"/>
          </a:xfrm>
          <a:prstGeom prst="rect">
            <a:avLst/>
          </a:prstGeom>
          <a:noFill/>
          <a:ln>
            <a:noFill/>
          </a:ln>
        </p:spPr>
      </p:pic>
      <p:sp>
        <p:nvSpPr>
          <p:cNvPr id="100" name="Google Shape;100;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Comparing Local Colonial Perspectives</a:t>
            </a:r>
            <a:endParaRPr sz="23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05" name="Google Shape;105;p25"/>
          <p:cNvSpPr txBox="1"/>
          <p:nvPr/>
        </p:nvSpPr>
        <p:spPr>
          <a:xfrm>
            <a:off x="468850" y="9549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06" name="Google Shape;106;p25"/>
          <p:cNvSpPr txBox="1"/>
          <p:nvPr/>
        </p:nvSpPr>
        <p:spPr>
          <a:xfrm>
            <a:off x="1194600" y="21257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07" name="Google Shape;107;p25"/>
          <p:cNvSpPr txBox="1"/>
          <p:nvPr/>
        </p:nvSpPr>
        <p:spPr>
          <a:xfrm>
            <a:off x="381550" y="3325250"/>
            <a:ext cx="24825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local perspectives of imperialism.</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Record the words in the box →</a:t>
            </a:r>
            <a:endParaRPr sz="1100">
              <a:solidFill>
                <a:schemeClr val="dk1"/>
              </a:solidFill>
              <a:latin typeface="Inter"/>
              <a:ea typeface="Inter"/>
              <a:cs typeface="Inter"/>
              <a:sym typeface="Inter"/>
            </a:endParaRPr>
          </a:p>
        </p:txBody>
      </p:sp>
      <p:sp>
        <p:nvSpPr>
          <p:cNvPr id="108" name="Google Shape;108;p25"/>
          <p:cNvSpPr txBox="1"/>
          <p:nvPr/>
        </p:nvSpPr>
        <p:spPr>
          <a:xfrm>
            <a:off x="2791275" y="32637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09" name="Google Shape;109;p25"/>
          <p:cNvPicPr preferRelativeResize="0"/>
          <p:nvPr/>
        </p:nvPicPr>
        <p:blipFill>
          <a:blip r:embed="rId6">
            <a:alphaModFix/>
          </a:blip>
          <a:stretch>
            <a:fillRect/>
          </a:stretch>
        </p:blipFill>
        <p:spPr>
          <a:xfrm>
            <a:off x="375633" y="2224153"/>
            <a:ext cx="723000" cy="723000"/>
          </a:xfrm>
          <a:prstGeom prst="rect">
            <a:avLst/>
          </a:prstGeom>
          <a:noFill/>
          <a:ln>
            <a:noFill/>
          </a:ln>
        </p:spPr>
      </p:pic>
      <p:sp>
        <p:nvSpPr>
          <p:cNvPr id="110" name="Google Shape;110;p25"/>
          <p:cNvSpPr txBox="1"/>
          <p:nvPr/>
        </p:nvSpPr>
        <p:spPr>
          <a:xfrm>
            <a:off x="328450" y="1360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11" name="Google Shape;111;p25"/>
          <p:cNvSpPr txBox="1"/>
          <p:nvPr/>
        </p:nvSpPr>
        <p:spPr>
          <a:xfrm>
            <a:off x="1101900" y="50292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View your assigned graphic biography. Write one sentence to describe the perspective of the individual.</a:t>
            </a:r>
            <a:endParaRPr sz="1000">
              <a:solidFill>
                <a:schemeClr val="dk1"/>
              </a:solidFill>
              <a:latin typeface="Inter"/>
              <a:ea typeface="Inter"/>
              <a:cs typeface="Inter"/>
              <a:sym typeface="Inter"/>
            </a:endParaRPr>
          </a:p>
        </p:txBody>
      </p:sp>
      <p:sp>
        <p:nvSpPr>
          <p:cNvPr id="112" name="Google Shape;112;p25"/>
          <p:cNvSpPr txBox="1"/>
          <p:nvPr/>
        </p:nvSpPr>
        <p:spPr>
          <a:xfrm>
            <a:off x="5009150" y="5081550"/>
            <a:ext cx="21444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Assigned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3" name="Google Shape;113;p25"/>
          <p:cNvSpPr txBox="1"/>
          <p:nvPr/>
        </p:nvSpPr>
        <p:spPr>
          <a:xfrm>
            <a:off x="658125" y="66148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Trade with a partner. Identify similarities and differences to your assigned individual.</a:t>
            </a:r>
            <a:endParaRPr sz="1000">
              <a:solidFill>
                <a:schemeClr val="dk1"/>
              </a:solidFill>
              <a:latin typeface="Inter"/>
              <a:ea typeface="Inter"/>
              <a:cs typeface="Inter"/>
              <a:sym typeface="Inter"/>
            </a:endParaRPr>
          </a:p>
        </p:txBody>
      </p:sp>
      <p:sp>
        <p:nvSpPr>
          <p:cNvPr id="114" name="Google Shape;114;p25"/>
          <p:cNvSpPr txBox="1"/>
          <p:nvPr/>
        </p:nvSpPr>
        <p:spPr>
          <a:xfrm>
            <a:off x="2472888"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15" name="Google Shape;115;p25"/>
          <p:cNvSpPr txBox="1"/>
          <p:nvPr/>
        </p:nvSpPr>
        <p:spPr>
          <a:xfrm>
            <a:off x="4155313" y="74870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16" name="Google Shape;116;p25"/>
          <p:cNvSpPr txBox="1"/>
          <p:nvPr/>
        </p:nvSpPr>
        <p:spPr>
          <a:xfrm>
            <a:off x="5730675" y="6293525"/>
            <a:ext cx="1739700" cy="6627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Comparison Individual: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7" name="Google Shape;117;p25"/>
          <p:cNvSpPr txBox="1"/>
          <p:nvPr/>
        </p:nvSpPr>
        <p:spPr>
          <a:xfrm>
            <a:off x="305350" y="8000700"/>
            <a:ext cx="1467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Explain the 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local populations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under colonial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rule.</a:t>
            </a:r>
            <a:endParaRPr sz="1000">
              <a:solidFill>
                <a:schemeClr val="dk1"/>
              </a:solidFill>
              <a:latin typeface="Inter"/>
              <a:ea typeface="Inter"/>
              <a:cs typeface="Inter"/>
              <a:sym typeface="Inter"/>
            </a:endParaRPr>
          </a:p>
        </p:txBody>
      </p:sp>
      <p:sp>
        <p:nvSpPr>
          <p:cNvPr id="118" name="Google Shape;118;p25"/>
          <p:cNvSpPr txBox="1"/>
          <p:nvPr/>
        </p:nvSpPr>
        <p:spPr>
          <a:xfrm>
            <a:off x="3091450" y="49182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Graphic Biography Analysis</a:t>
            </a:r>
            <a:endParaRPr sz="1800">
              <a:solidFill>
                <a:schemeClr val="dk1"/>
              </a:solidFill>
              <a:latin typeface="Plus Jakarta Sans"/>
              <a:ea typeface="Plus Jakarta Sans"/>
              <a:cs typeface="Plus Jakarta Sans"/>
              <a:sym typeface="Plus Jakarta Sans"/>
            </a:endParaRPr>
          </a:p>
        </p:txBody>
      </p:sp>
      <p:sp>
        <p:nvSpPr>
          <p:cNvPr id="124" name="Google Shape;124;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5" name="Google Shape;125;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6" name="Google Shape;126;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28" name="Google Shape;128;p26"/>
          <p:cNvSpPr txBox="1"/>
          <p:nvPr/>
        </p:nvSpPr>
        <p:spPr>
          <a:xfrm>
            <a:off x="457200" y="698050"/>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Analyze your assigned Graphic Biography and complete the table below. Then, with a partner, compare and contrast the message in the biographies.</a:t>
            </a:r>
            <a:endParaRPr sz="1200">
              <a:solidFill>
                <a:srgbClr val="000000"/>
              </a:solidFill>
              <a:latin typeface="Halant"/>
              <a:ea typeface="Halant"/>
              <a:cs typeface="Halant"/>
              <a:sym typeface="Halant"/>
            </a:endParaRPr>
          </a:p>
        </p:txBody>
      </p:sp>
      <p:graphicFrame>
        <p:nvGraphicFramePr>
          <p:cNvPr id="129" name="Google Shape;129;p26"/>
          <p:cNvGraphicFramePr/>
          <p:nvPr/>
        </p:nvGraphicFramePr>
        <p:xfrm>
          <a:off x="581775" y="5465975"/>
          <a:ext cx="3000000" cy="3000000"/>
        </p:xfrm>
        <a:graphic>
          <a:graphicData uri="http://schemas.openxmlformats.org/drawingml/2006/table">
            <a:tbl>
              <a:tblPr>
                <a:noFill/>
                <a:tableStyleId>{F59674E8-7018-4A12-9F6E-0E2F1ADD1190}</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Yaa Asantewaa</a:t>
                      </a:r>
                      <a:endParaRPr b="1" sz="1100">
                        <a:solidFill>
                          <a:srgbClr val="000000"/>
                        </a:solidFill>
                        <a:latin typeface="Inter"/>
                        <a:ea typeface="Inter"/>
                        <a:cs typeface="Inter"/>
                        <a:sym typeface="Inter"/>
                      </a:endParaRPr>
                    </a:p>
                  </a:txBody>
                  <a:tcPr marT="91425" marB="91425" marR="91425" marL="91425" anchor="ct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kind of a state was Asante, and who was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happened in 1895 and how did it affect Yaa Asantewaa?</a:t>
                      </a:r>
                      <a:endParaRPr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What happened in 1900, and how did Yaa Asantewaa respond?</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lnSpc>
                          <a:spcPct val="100000"/>
                        </a:lnSpc>
                        <a:spcBef>
                          <a:spcPts val="0"/>
                        </a:spcBef>
                        <a:spcAft>
                          <a:spcPts val="0"/>
                        </a:spcAft>
                        <a:buNone/>
                      </a:pPr>
                      <a:r>
                        <a:rPr lang="en" sz="1100">
                          <a:latin typeface="Inter"/>
                          <a:ea typeface="Inter"/>
                          <a:cs typeface="Inter"/>
                          <a:sym typeface="Inter"/>
                        </a:rPr>
                        <a:t>4. How does the artist represent Yaa Asantewaa’s leadership through art in this biography?</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30" name="Google Shape;130;p26"/>
          <p:cNvGraphicFramePr/>
          <p:nvPr/>
        </p:nvGraphicFramePr>
        <p:xfrm>
          <a:off x="581775" y="1351175"/>
          <a:ext cx="3000000" cy="3000000"/>
        </p:xfrm>
        <a:graphic>
          <a:graphicData uri="http://schemas.openxmlformats.org/drawingml/2006/table">
            <a:tbl>
              <a:tblPr>
                <a:noFill/>
                <a:tableStyleId>{F59674E8-7018-4A12-9F6E-0E2F1ADD1190}</a:tableStyleId>
              </a:tblPr>
              <a:tblGrid>
                <a:gridCol w="3313050"/>
                <a:gridCol w="3313050"/>
              </a:tblGrid>
              <a:tr h="283850">
                <a:tc gridSpan="2">
                  <a:txBody>
                    <a:bodyPr/>
                    <a:lstStyle/>
                    <a:p>
                      <a:pPr indent="0" lvl="0" marL="0" rtl="0" algn="ctr">
                        <a:lnSpc>
                          <a:spcPct val="115000"/>
                        </a:lnSpc>
                        <a:spcBef>
                          <a:spcPts val="0"/>
                        </a:spcBef>
                        <a:spcAft>
                          <a:spcPts val="0"/>
                        </a:spcAft>
                        <a:buNone/>
                      </a:pPr>
                      <a:r>
                        <a:rPr b="1" lang="en" sz="1100">
                          <a:latin typeface="Inter"/>
                          <a:ea typeface="Inter"/>
                          <a:cs typeface="Inter"/>
                          <a:sym typeface="Inter"/>
                        </a:rPr>
                        <a:t>Azizun of Lucknow</a:t>
                      </a:r>
                      <a:endParaRPr b="1" sz="1100">
                        <a:solidFill>
                          <a:srgbClr val="000000"/>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r>
              <a:tr h="419625">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Who was Azizun and where did she live?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What was a Tawa’if? What did the British believe they were?</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375">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rgbClr val="000000"/>
                          </a:solidFill>
                          <a:latin typeface="Inter"/>
                          <a:ea typeface="Inter"/>
                          <a:cs typeface="Inter"/>
                          <a:sym typeface="Inter"/>
                        </a:rPr>
                        <a:t>. </a:t>
                      </a:r>
                      <a:r>
                        <a:rPr lang="en" sz="1100">
                          <a:latin typeface="Inter"/>
                          <a:ea typeface="Inter"/>
                          <a:cs typeface="Inter"/>
                          <a:sym typeface="Inter"/>
                        </a:rPr>
                        <a:t>How did Azizun react to the occupation of Awadh in 1856 and the rebellion that broke out in 1857?</a:t>
                      </a:r>
                      <a:endParaRPr sz="11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How does the last panel demonstrate that Azizun was breaking the rules about how women should act?</a:t>
                      </a:r>
                      <a:endParaRPr sz="11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096000">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